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8" r:id="rId5"/>
    <p:sldId id="295" r:id="rId6"/>
    <p:sldId id="276" r:id="rId7"/>
    <p:sldId id="277" r:id="rId8"/>
    <p:sldId id="287" r:id="rId9"/>
    <p:sldId id="293" r:id="rId10"/>
    <p:sldId id="259" r:id="rId11"/>
    <p:sldId id="279" r:id="rId12"/>
    <p:sldId id="309" r:id="rId13"/>
    <p:sldId id="310" r:id="rId14"/>
    <p:sldId id="300" r:id="rId15"/>
    <p:sldId id="296" r:id="rId16"/>
    <p:sldId id="281" r:id="rId17"/>
    <p:sldId id="280" r:id="rId18"/>
    <p:sldId id="273" r:id="rId19"/>
    <p:sldId id="272" r:id="rId20"/>
    <p:sldId id="271" r:id="rId21"/>
    <p:sldId id="285" r:id="rId22"/>
    <p:sldId id="301" r:id="rId23"/>
    <p:sldId id="298" r:id="rId24"/>
    <p:sldId id="297" r:id="rId25"/>
    <p:sldId id="294" r:id="rId26"/>
    <p:sldId id="260" r:id="rId27"/>
    <p:sldId id="263" r:id="rId28"/>
    <p:sldId id="262" r:id="rId29"/>
    <p:sldId id="306" r:id="rId30"/>
    <p:sldId id="261" r:id="rId31"/>
    <p:sldId id="307" r:id="rId32"/>
    <p:sldId id="311" r:id="rId33"/>
    <p:sldId id="304" r:id="rId34"/>
    <p:sldId id="302" r:id="rId35"/>
    <p:sldId id="299" r:id="rId36"/>
    <p:sldId id="289" r:id="rId37"/>
    <p:sldId id="288" r:id="rId38"/>
    <p:sldId id="290" r:id="rId39"/>
    <p:sldId id="291" r:id="rId40"/>
    <p:sldId id="292" r:id="rId41"/>
    <p:sldId id="274" r:id="rId42"/>
    <p:sldId id="275" r:id="rId43"/>
    <p:sldId id="266" r:id="rId44"/>
    <p:sldId id="264" r:id="rId45"/>
    <p:sldId id="265" r:id="rId46"/>
    <p:sldId id="308" r:id="rId4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>
        <p:scale>
          <a:sx n="50" d="100"/>
          <a:sy n="50" d="100"/>
        </p:scale>
        <p:origin x="13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F71D8-BB1A-478F-B759-D8F9F8FD2DEA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1AD54-485F-48AD-9CCB-0F3B7FC4BC7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59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1AD54-485F-48AD-9CCB-0F3B7FC4BC7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106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7CDE8-F30E-E436-2380-5687164AB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0FB3CB3-B30A-0753-7352-C7EEEFE64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97288C-CE09-3989-978C-615191BA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3FE9C8-5BE6-B754-2DCD-49A5351F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91FE71-1085-2FC4-C25C-B56D3A3F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80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D756-A729-658F-1860-A8515D67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B8FC887-8D2C-16D5-B60E-54ECAC67E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D2DD04-BC6B-B9F3-9270-37C0F58F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026949-84FC-2B95-83F4-4D60AE5C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AA9FBD-356E-6893-69E1-E8CD36FE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97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8B62F27-8FA8-161B-D7CD-D8EDA36A5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DFF8EFE-80F8-CD33-6235-B55ECD858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1D4A93-41CE-261B-2C64-2A7CA9CA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5E519F-9CAF-E303-DB24-464596D6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754E-252B-4AEB-AEE1-B675659D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78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4FB68-BDE6-7DC0-4F5C-4315BCD7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DF70FF-471D-7F28-6A6E-928D507A6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8CBA32-2CAC-B061-B7AA-B4953982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D3144B-55E7-A6D3-BCDE-F317FF9A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17AC79-D601-458E-21F0-ED4F5585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2BFD9-623C-4E39-A58B-51C1BC2E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B0A204-A27C-2E23-71DE-4D24CEB2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BED7BF-99BE-DDD7-709A-BBEB008A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462541-3FBA-55F5-5A01-B40340E0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8CE3863-11EE-2E80-8E8A-57406C7E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53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E7B48-9731-7105-FB5B-320E6055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3305C1-CF23-E3FA-E86C-39AD316E2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9C2592-B2EB-C729-DEF2-5EF974EE8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00C09E-720B-9223-41C6-735ADB85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FB1AE6-B364-91F8-7FE2-C751338E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6C1495-1B59-9228-8554-87011407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78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D14D23-E568-4D91-BEF5-F9D8DD37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8599805-FDA3-7D15-4C3F-FC1BF41D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1D8702C-DAAD-99F1-2CDB-52D736072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FCF7C63-7A7A-70C0-1DE9-04C9ED10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78B84A3-668F-1B94-5E6F-C61102E7E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D4FB518-D473-17D8-D54E-033FDC43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E849E0B-937F-4D10-3839-54B04AEE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1CD0A71A-A800-EFFB-670E-1CDD2FA5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968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7BB3C-8E47-2495-7E03-511671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2D2A62F-1B03-269C-F52D-96531B65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479857-72A6-6EC9-FE55-BF409465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381BDA-8A5D-5CB2-39E4-F800A0C1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261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9B902A7-E9E3-8D7F-311F-098FBFF8B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99B56B0-12CD-D1BA-B5F6-6892BD85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C6AAD2-9A81-F6AA-F6D2-9AF0B3A0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20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2826F-1833-3143-D325-8B28ECEC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BCF684-8754-BE27-3E86-FD8C1ED9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5CD5A3-C370-A07D-45E1-EAFE28910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C843609-2E13-A5AF-4226-A8C35FB7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FD2675-6D4D-C72E-1F1F-96E38C85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43E0BE-1B88-8790-21FE-435A8E6E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40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71D745-A262-DF6F-D3CB-1B516DE8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B900CC0-E615-9750-9C4D-087867B42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BFA7E0-E956-88F0-B5C2-2E13B446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0E6B07-5E88-F8F0-34ED-7C9A6B26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BC8235-A84F-E454-A0DC-024C2D7D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F9C95-BDBE-4B28-F3DA-0FBC0996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94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5EC99B8-9E09-5118-B0CB-046456F9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D9139D-30DE-704D-6635-7EF9A5EE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EDE233-DCEB-3369-B533-F667FC72F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CE61-8059-44F9-91F8-42F776ED0177}" type="datetimeFigureOut">
              <a:rPr lang="nl-NL" smtClean="0"/>
              <a:t>18-5-2022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5B2834-3841-D837-7670-BE50CE9DE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9CD781-EAE7-91F9-173E-75473131D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32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10D47-8E8E-C6EE-A3C2-1FBB615C6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Stressed</a:t>
            </a:r>
            <a:r>
              <a:rPr lang="nl-NL" dirty="0"/>
              <a:t> out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5DEF0FE-B822-2FB5-095A-F4C1C661A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242967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23576F0-E44C-F81F-B067-D43D3979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21" y="768340"/>
            <a:ext cx="10253418" cy="53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14A4C179-BE16-8B36-4F3D-FDFF406558D2}"/>
              </a:ext>
            </a:extLst>
          </p:cNvPr>
          <p:cNvSpPr txBox="1"/>
          <p:nvPr/>
        </p:nvSpPr>
        <p:spPr>
          <a:xfrm>
            <a:off x="3352800" y="311026"/>
            <a:ext cx="740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Comparison</a:t>
            </a:r>
            <a:r>
              <a:rPr lang="nl-NL" sz="2400" b="1" dirty="0"/>
              <a:t> Wind stress </a:t>
            </a:r>
            <a:r>
              <a:rPr lang="nl-NL" sz="2400" b="1" dirty="0" err="1"/>
              <a:t>curl</a:t>
            </a:r>
            <a:r>
              <a:rPr lang="nl-NL" sz="2400" b="1" dirty="0"/>
              <a:t> </a:t>
            </a:r>
            <a:r>
              <a:rPr lang="nl-NL" sz="2400" b="1" dirty="0" err="1"/>
              <a:t>with</a:t>
            </a:r>
            <a:r>
              <a:rPr lang="nl-NL" sz="2400" b="1" dirty="0"/>
              <a:t> </a:t>
            </a:r>
            <a:r>
              <a:rPr lang="nl-NL" sz="2400" b="1" dirty="0" err="1"/>
              <a:t>zonal</a:t>
            </a:r>
            <a:r>
              <a:rPr lang="nl-NL" sz="2400" b="1" dirty="0"/>
              <a:t> </a:t>
            </a:r>
            <a:r>
              <a:rPr lang="nl-NL" sz="2400" b="1" dirty="0" err="1"/>
              <a:t>shelf</a:t>
            </a:r>
            <a:r>
              <a:rPr lang="nl-NL" sz="2400" b="1" dirty="0"/>
              <a:t> </a:t>
            </a:r>
            <a:r>
              <a:rPr lang="nl-NL" sz="2400" b="1" dirty="0" err="1"/>
              <a:t>winds</a:t>
            </a:r>
            <a:endParaRPr lang="nl-NL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9967CA-567B-C497-2AB9-B87E8848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0574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7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9B10EB1-2564-7F8E-B35C-D988ADA1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56" y="114300"/>
            <a:ext cx="9405687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A47AFA89-44CE-679F-02B7-C9115EA3D501}"/>
              </a:ext>
            </a:extLst>
          </p:cNvPr>
          <p:cNvSpPr/>
          <p:nvPr/>
        </p:nvSpPr>
        <p:spPr>
          <a:xfrm>
            <a:off x="6095999" y="469900"/>
            <a:ext cx="4940300" cy="3352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6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6D661FB-EA92-7C06-B020-46E27D19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8" y="1276350"/>
            <a:ext cx="11585443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91908-632F-E6D8-33F0-420576A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FCBE8A-069D-0C06-8955-0F4B01C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Surface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better</a:t>
            </a:r>
            <a:r>
              <a:rPr lang="nl-NL" dirty="0"/>
              <a:t> predictor of heat </a:t>
            </a:r>
            <a:r>
              <a:rPr lang="nl-NL" dirty="0" err="1"/>
              <a:t>advection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!)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wind.</a:t>
            </a:r>
          </a:p>
          <a:p>
            <a:r>
              <a:rPr lang="nl-NL" dirty="0"/>
              <a:t>Both </a:t>
            </a:r>
            <a:r>
              <a:rPr lang="nl-NL" dirty="0" err="1"/>
              <a:t>for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Members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Downsides…:</a:t>
            </a:r>
          </a:p>
          <a:p>
            <a:r>
              <a:rPr lang="nl-NL" dirty="0">
                <a:sym typeface="Wingdings" panose="05000000000000000000" pitchFamily="2" charset="2"/>
              </a:rPr>
              <a:t>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spatially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variable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predictable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control of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tropical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variability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than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zonal</a:t>
            </a:r>
            <a:r>
              <a:rPr lang="nl-NL" dirty="0">
                <a:sym typeface="Wingdings" panose="05000000000000000000" pitchFamily="2" charset="2"/>
              </a:rPr>
              <a:t> wind?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136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AD3B9-7B69-6172-CB38-1C7C894C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Mechanisms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832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647B176F-CC82-1825-25A7-6D6C5C523A5C}"/>
              </a:ext>
            </a:extLst>
          </p:cNvPr>
          <p:cNvSpPr txBox="1"/>
          <p:nvPr/>
        </p:nvSpPr>
        <p:spPr>
          <a:xfrm>
            <a:off x="823685" y="612844"/>
            <a:ext cx="539084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Mechanism</a:t>
            </a:r>
            <a:endParaRPr lang="nl-NL" sz="2400" b="1" dirty="0"/>
          </a:p>
          <a:p>
            <a:endParaRPr lang="nl-NL" sz="2400" dirty="0"/>
          </a:p>
          <a:p>
            <a:r>
              <a:rPr lang="nl-NL" sz="2400" b="1" dirty="0"/>
              <a:t>Option 1:</a:t>
            </a:r>
            <a:br>
              <a:rPr lang="nl-NL" sz="2400" dirty="0"/>
            </a:br>
            <a:r>
              <a:rPr lang="nl-NL" sz="2400" dirty="0" err="1"/>
              <a:t>negative</a:t>
            </a:r>
            <a:r>
              <a:rPr lang="nl-NL" sz="2400" dirty="0"/>
              <a:t> </a:t>
            </a:r>
            <a:r>
              <a:rPr lang="nl-NL" sz="2400" dirty="0" err="1"/>
              <a:t>curl</a:t>
            </a:r>
            <a:r>
              <a:rPr lang="nl-NL" sz="2400" dirty="0"/>
              <a:t> on </a:t>
            </a:r>
            <a:r>
              <a:rPr lang="nl-NL" sz="2400" dirty="0" err="1"/>
              <a:t>shelf</a:t>
            </a:r>
            <a:endParaRPr lang="nl-NL" sz="2400" dirty="0"/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divergence</a:t>
            </a:r>
            <a:r>
              <a:rPr lang="nl-NL" sz="2400" dirty="0">
                <a:sym typeface="Wingdings" panose="05000000000000000000" pitchFamily="2" charset="2"/>
              </a:rPr>
              <a:t> of water</a:t>
            </a:r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upwelling</a:t>
            </a:r>
            <a:r>
              <a:rPr lang="nl-NL" sz="2400" dirty="0">
                <a:sym typeface="Wingdings" panose="05000000000000000000" pitchFamily="2" charset="2"/>
              </a:rPr>
              <a:t> (of warm water?)</a:t>
            </a:r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shallowing</a:t>
            </a:r>
            <a:r>
              <a:rPr lang="nl-NL" sz="2400" dirty="0">
                <a:sym typeface="Wingdings" panose="05000000000000000000" pitchFamily="2" charset="2"/>
              </a:rPr>
              <a:t> of </a:t>
            </a:r>
            <a:r>
              <a:rPr lang="nl-NL" sz="2400" dirty="0" err="1">
                <a:sym typeface="Wingdings" panose="05000000000000000000" pitchFamily="2" charset="2"/>
              </a:rPr>
              <a:t>thermocline</a:t>
            </a:r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weaker</a:t>
            </a:r>
            <a:r>
              <a:rPr lang="nl-NL" sz="2400" dirty="0">
                <a:sym typeface="Wingdings" panose="05000000000000000000" pitchFamily="2" charset="2"/>
              </a:rPr>
              <a:t> </a:t>
            </a:r>
            <a:r>
              <a:rPr lang="nl-NL" sz="2400" dirty="0" err="1">
                <a:sym typeface="Wingdings" panose="05000000000000000000" pitchFamily="2" charset="2"/>
              </a:rPr>
              <a:t>gradient</a:t>
            </a:r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dirty="0">
                <a:sym typeface="Wingdings" panose="05000000000000000000" pitchFamily="2" charset="2"/>
              </a:rPr>
              <a:t>A: change in flow (</a:t>
            </a:r>
            <a:r>
              <a:rPr lang="nl-NL" sz="2400" dirty="0" err="1">
                <a:sym typeface="Wingdings" panose="05000000000000000000" pitchFamily="2" charset="2"/>
              </a:rPr>
              <a:t>weaker</a:t>
            </a:r>
            <a:r>
              <a:rPr lang="nl-NL" sz="2400" dirty="0">
                <a:sym typeface="Wingdings" panose="05000000000000000000" pitchFamily="2" charset="2"/>
              </a:rPr>
              <a:t>??)</a:t>
            </a:r>
          </a:p>
          <a:p>
            <a:r>
              <a:rPr lang="nl-NL" sz="2400" dirty="0">
                <a:sym typeface="Wingdings" panose="05000000000000000000" pitchFamily="2" charset="2"/>
              </a:rPr>
              <a:t>B: </a:t>
            </a:r>
            <a:r>
              <a:rPr lang="nl-NL" sz="2400" dirty="0" err="1">
                <a:sym typeface="Wingdings" panose="05000000000000000000" pitchFamily="2" charset="2"/>
              </a:rPr>
              <a:t>shif</a:t>
            </a:r>
            <a:r>
              <a:rPr lang="nl-NL" sz="2400" dirty="0">
                <a:sym typeface="Wingdings" panose="05000000000000000000" pitchFamily="2" charset="2"/>
              </a:rPr>
              <a:t> in </a:t>
            </a:r>
            <a:r>
              <a:rPr lang="nl-NL" sz="2400" dirty="0" err="1">
                <a:sym typeface="Wingdings" panose="05000000000000000000" pitchFamily="2" charset="2"/>
              </a:rPr>
              <a:t>location</a:t>
            </a:r>
            <a:r>
              <a:rPr lang="nl-NL" sz="2400" dirty="0">
                <a:sym typeface="Wingdings" panose="05000000000000000000" pitchFamily="2" charset="2"/>
              </a:rPr>
              <a:t> of flow?</a:t>
            </a:r>
          </a:p>
          <a:p>
            <a:endParaRPr lang="nl-NL" sz="2400" b="1" dirty="0">
              <a:sym typeface="Wingdings" panose="05000000000000000000" pitchFamily="2" charset="2"/>
            </a:endParaRPr>
          </a:p>
          <a:p>
            <a:r>
              <a:rPr lang="nl-NL" sz="2400" b="1" dirty="0">
                <a:sym typeface="Wingdings" panose="05000000000000000000" pitchFamily="2" charset="2"/>
              </a:rPr>
              <a:t>Option 2:</a:t>
            </a:r>
          </a:p>
          <a:p>
            <a:r>
              <a:rPr lang="nl-NL" sz="2400" dirty="0" err="1">
                <a:sym typeface="Wingdings" panose="05000000000000000000" pitchFamily="2" charset="2"/>
              </a:rPr>
              <a:t>negative</a:t>
            </a:r>
            <a:r>
              <a:rPr lang="nl-NL" sz="2400" dirty="0">
                <a:sym typeface="Wingdings" panose="05000000000000000000" pitchFamily="2" charset="2"/>
              </a:rPr>
              <a:t> </a:t>
            </a:r>
            <a:r>
              <a:rPr lang="nl-NL" sz="2400" dirty="0" err="1">
                <a:sym typeface="Wingdings" panose="05000000000000000000" pitchFamily="2" charset="2"/>
              </a:rPr>
              <a:t>curl</a:t>
            </a:r>
            <a:r>
              <a:rPr lang="nl-NL" sz="2400" dirty="0">
                <a:sym typeface="Wingdings" panose="05000000000000000000" pitchFamily="2" charset="2"/>
              </a:rPr>
              <a:t> on </a:t>
            </a:r>
            <a:r>
              <a:rPr lang="nl-NL" sz="2400" dirty="0" err="1">
                <a:sym typeface="Wingdings" panose="05000000000000000000" pitchFamily="2" charset="2"/>
              </a:rPr>
              <a:t>shelf</a:t>
            </a:r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divergence</a:t>
            </a:r>
            <a:r>
              <a:rPr lang="nl-NL" sz="2400" dirty="0">
                <a:sym typeface="Wingdings" panose="05000000000000000000" pitchFamily="2" charset="2"/>
              </a:rPr>
              <a:t> of water</a:t>
            </a:r>
          </a:p>
          <a:p>
            <a:r>
              <a:rPr lang="nl-NL" sz="2400" dirty="0">
                <a:sym typeface="Wingdings" panose="05000000000000000000" pitchFamily="2" charset="2"/>
              </a:rPr>
              <a:t></a:t>
            </a:r>
            <a:r>
              <a:rPr lang="nl-NL" sz="2400" dirty="0" err="1">
                <a:sym typeface="Wingdings" panose="05000000000000000000" pitchFamily="2" charset="2"/>
              </a:rPr>
              <a:t>lower</a:t>
            </a:r>
            <a:r>
              <a:rPr lang="nl-NL" sz="2400" dirty="0">
                <a:sym typeface="Wingdings" panose="05000000000000000000" pitchFamily="2" charset="2"/>
              </a:rPr>
              <a:t> SSH  </a:t>
            </a:r>
            <a:r>
              <a:rPr lang="nl-NL" sz="2400" dirty="0" err="1">
                <a:sym typeface="Wingdings" panose="05000000000000000000" pitchFamily="2" charset="2"/>
              </a:rPr>
              <a:t>stronger</a:t>
            </a:r>
            <a:r>
              <a:rPr lang="nl-NL" sz="2400" dirty="0">
                <a:sym typeface="Wingdings" panose="05000000000000000000" pitchFamily="2" charset="2"/>
              </a:rPr>
              <a:t> </a:t>
            </a:r>
            <a:r>
              <a:rPr lang="nl-NL" sz="2400" dirty="0" err="1">
                <a:sym typeface="Wingdings" panose="05000000000000000000" pitchFamily="2" charset="2"/>
              </a:rPr>
              <a:t>gradient</a:t>
            </a:r>
            <a:r>
              <a:rPr lang="nl-NL" sz="2400" dirty="0">
                <a:sym typeface="Wingdings" panose="05000000000000000000" pitchFamily="2" charset="2"/>
              </a:rPr>
              <a:t>.</a:t>
            </a:r>
          </a:p>
          <a:p>
            <a:r>
              <a:rPr lang="nl-NL" sz="2400" dirty="0">
                <a:sym typeface="Wingdings" panose="05000000000000000000" pitchFamily="2" charset="2"/>
              </a:rPr>
              <a:t>effect on </a:t>
            </a:r>
            <a:r>
              <a:rPr lang="nl-NL" sz="2400" dirty="0" err="1">
                <a:sym typeface="Wingdings" panose="05000000000000000000" pitchFamily="2" charset="2"/>
              </a:rPr>
              <a:t>barotropic</a:t>
            </a:r>
            <a:r>
              <a:rPr lang="nl-NL" sz="2400" dirty="0">
                <a:sym typeface="Wingdings" panose="05000000000000000000" pitchFamily="2" charset="2"/>
              </a:rPr>
              <a:t> flow?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AA4032C-23C6-9F50-7147-B953CE7DE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866370"/>
            <a:ext cx="4572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1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393410-DB46-0D90-159B-C2A6D56E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956" y="2498743"/>
            <a:ext cx="8393152" cy="41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1F2B8A2-D550-F409-A71B-67F93D70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649" y="-43543"/>
            <a:ext cx="7223866" cy="3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43BF116-AC76-F9C7-2E89-021EF5AA1FAD}"/>
              </a:ext>
            </a:extLst>
          </p:cNvPr>
          <p:cNvSpPr txBox="1"/>
          <p:nvPr/>
        </p:nvSpPr>
        <p:spPr>
          <a:xfrm>
            <a:off x="1165302" y="701318"/>
            <a:ext cx="3997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Option 1: </a:t>
            </a:r>
            <a:r>
              <a:rPr lang="nl-NL" sz="2400" b="1" dirty="0" err="1"/>
              <a:t>Ekman</a:t>
            </a:r>
            <a:r>
              <a:rPr lang="nl-NL" sz="2400" b="1" dirty="0"/>
              <a:t> </a:t>
            </a:r>
            <a:r>
              <a:rPr lang="nl-NL" sz="2400" b="1" dirty="0" err="1"/>
              <a:t>Pumping</a:t>
            </a:r>
            <a:endParaRPr lang="nl-NL" sz="2400" b="1" dirty="0"/>
          </a:p>
          <a:p>
            <a:r>
              <a:rPr lang="nl-NL" sz="2400" b="1" dirty="0" err="1"/>
              <a:t>Vertical</a:t>
            </a:r>
            <a:r>
              <a:rPr lang="nl-NL" sz="2400" b="1" dirty="0"/>
              <a:t> </a:t>
            </a:r>
            <a:r>
              <a:rPr lang="nl-NL" sz="2400" b="1" dirty="0" err="1"/>
              <a:t>Velocity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curlTAU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306373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D87AF0-603A-4F17-16D3-44E0A45167AA}"/>
              </a:ext>
            </a:extLst>
          </p:cNvPr>
          <p:cNvSpPr txBox="1"/>
          <p:nvPr/>
        </p:nvSpPr>
        <p:spPr>
          <a:xfrm>
            <a:off x="153664" y="3983893"/>
            <a:ext cx="573913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Calibri"/>
                <a:cs typeface="Calibri"/>
              </a:rPr>
              <a:t>Mean Temperature (</a:t>
            </a:r>
            <a:r>
              <a:rPr lang="en-US" sz="2800" b="1" dirty="0" err="1">
                <a:ea typeface="Calibri"/>
                <a:cs typeface="Calibri"/>
              </a:rPr>
              <a:t>btwn</a:t>
            </a:r>
            <a:r>
              <a:rPr lang="en-US" sz="2800" b="1" dirty="0">
                <a:ea typeface="Calibri"/>
                <a:cs typeface="Calibri"/>
              </a:rPr>
              <a:t> 200-700m)</a:t>
            </a:r>
          </a:p>
          <a:p>
            <a:r>
              <a:rPr lang="en-US" dirty="0">
                <a:ea typeface="Calibri"/>
                <a:cs typeface="Calibri"/>
              </a:rPr>
              <a:t>~ Thermocline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* Stronger shelf break gradient during strong on shelf advection? (opposite to what expected?)</a:t>
            </a:r>
          </a:p>
          <a:p>
            <a:r>
              <a:rPr lang="en-US" dirty="0">
                <a:ea typeface="Calibri"/>
                <a:cs typeface="Calibri"/>
              </a:rPr>
              <a:t>* Or further from the shelf edge?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* Baroclinic effect?</a:t>
            </a:r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B360708-ED96-A834-CA37-4C984ED2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1" y="619366"/>
            <a:ext cx="5083146" cy="2766824"/>
          </a:xfrm>
          <a:prstGeom prst="rect">
            <a:avLst/>
          </a:prstGeom>
        </p:spPr>
      </p:pic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2AF82A52-0A0E-8855-B263-50E9754C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79" y="582777"/>
            <a:ext cx="5440545" cy="2840002"/>
          </a:xfrm>
          <a:prstGeom prst="rect">
            <a:avLst/>
          </a:prstGeom>
        </p:spPr>
      </p:pic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6E3CFC46-912C-6A1F-C773-44F2C27E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3565548"/>
            <a:ext cx="5809421" cy="32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5C07A02-66B9-C632-0899-5DA77CFE8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6"/>
          <a:stretch/>
        </p:blipFill>
        <p:spPr>
          <a:xfrm>
            <a:off x="0" y="4136572"/>
            <a:ext cx="10742898" cy="28771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3D41E9-EBE7-735C-E809-E5AC746A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6" y="991707"/>
            <a:ext cx="10400212" cy="279088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14912AC-83D8-AD3C-B652-9D579A803EEC}"/>
              </a:ext>
            </a:extLst>
          </p:cNvPr>
          <p:cNvSpPr txBox="1"/>
          <p:nvPr/>
        </p:nvSpPr>
        <p:spPr>
          <a:xfrm>
            <a:off x="10537372" y="1598521"/>
            <a:ext cx="6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[C]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BCD0E1A-9FE9-A015-B0B7-81D942C16A37}"/>
              </a:ext>
            </a:extLst>
          </p:cNvPr>
          <p:cNvSpPr txBox="1"/>
          <p:nvPr/>
        </p:nvSpPr>
        <p:spPr>
          <a:xfrm>
            <a:off x="10537372" y="5074813"/>
            <a:ext cx="69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[C]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D8A9643-1413-5502-78FD-02C869CB0763}"/>
              </a:ext>
            </a:extLst>
          </p:cNvPr>
          <p:cNvSpPr txBox="1"/>
          <p:nvPr/>
        </p:nvSpPr>
        <p:spPr>
          <a:xfrm>
            <a:off x="342686" y="260718"/>
            <a:ext cx="969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err="1"/>
              <a:t>Mechanism</a:t>
            </a:r>
            <a:r>
              <a:rPr lang="nl-NL" b="1"/>
              <a:t>:</a:t>
            </a:r>
            <a:r>
              <a:rPr lang="nl-NL"/>
              <a:t> </a:t>
            </a:r>
            <a:r>
              <a:rPr lang="nl-NL" err="1"/>
              <a:t>negative</a:t>
            </a:r>
            <a:r>
              <a:rPr lang="nl-NL"/>
              <a:t> </a:t>
            </a:r>
            <a:r>
              <a:rPr lang="nl-NL" err="1"/>
              <a:t>curl</a:t>
            </a:r>
            <a:r>
              <a:rPr lang="nl-NL"/>
              <a:t> on </a:t>
            </a:r>
            <a:r>
              <a:rPr lang="nl-NL" err="1"/>
              <a:t>shelf</a:t>
            </a:r>
            <a:r>
              <a:rPr lang="nl-NL">
                <a:sym typeface="Wingdings" panose="05000000000000000000" pitchFamily="2" charset="2"/>
              </a:rPr>
              <a:t> </a:t>
            </a:r>
            <a:r>
              <a:rPr lang="nl-NL" err="1">
                <a:sym typeface="Wingdings" panose="05000000000000000000" pitchFamily="2" charset="2"/>
              </a:rPr>
              <a:t>upwelling</a:t>
            </a:r>
            <a:r>
              <a:rPr lang="nl-NL">
                <a:sym typeface="Wingdings" panose="05000000000000000000" pitchFamily="2" charset="2"/>
              </a:rPr>
              <a:t>?   +/- </a:t>
            </a:r>
            <a:r>
              <a:rPr lang="nl-NL" err="1">
                <a:sym typeface="Wingdings" panose="05000000000000000000" pitchFamily="2" charset="2"/>
              </a:rPr>
              <a:t>temperature</a:t>
            </a:r>
            <a:r>
              <a:rPr lang="nl-NL">
                <a:sym typeface="Wingdings" panose="05000000000000000000" pitchFamily="2" charset="2"/>
              </a:rPr>
              <a:t> </a:t>
            </a:r>
            <a:r>
              <a:rPr lang="nl-NL" err="1">
                <a:sym typeface="Wingdings" panose="05000000000000000000" pitchFamily="2" charset="2"/>
              </a:rPr>
              <a:t>gradient</a:t>
            </a:r>
            <a:r>
              <a:rPr lang="nl-NL">
                <a:sym typeface="Wingdings" panose="05000000000000000000" pitchFamily="2" charset="2"/>
              </a:rPr>
              <a:t>  </a:t>
            </a:r>
            <a:r>
              <a:rPr lang="nl-NL" err="1">
                <a:sym typeface="Wingdings" panose="05000000000000000000" pitchFamily="2" charset="2"/>
              </a:rPr>
              <a:t>increased</a:t>
            </a:r>
            <a:r>
              <a:rPr lang="nl-NL">
                <a:sym typeface="Wingdings" panose="05000000000000000000" pitchFamily="2" charset="2"/>
              </a:rPr>
              <a:t> flow?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83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834D1-46F1-5AD0-B1D3-1567D046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099C5E-FDF7-B68A-7FF4-E0B740A2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we?</a:t>
            </a:r>
          </a:p>
          <a:p>
            <a:r>
              <a:rPr lang="nl-NL" dirty="0"/>
              <a:t>Surface Stress </a:t>
            </a:r>
            <a:r>
              <a:rPr lang="nl-NL" dirty="0" err="1"/>
              <a:t>Curl</a:t>
            </a:r>
            <a:endParaRPr lang="nl-NL" dirty="0"/>
          </a:p>
          <a:p>
            <a:r>
              <a:rPr lang="nl-NL" dirty="0" err="1"/>
              <a:t>Mechanisms</a:t>
            </a:r>
            <a:endParaRPr lang="nl-NL" dirty="0"/>
          </a:p>
          <a:p>
            <a:r>
              <a:rPr lang="nl-NL" dirty="0"/>
              <a:t>1940s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Relationship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IPO.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079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13D12FB-39B2-8FE7-599B-4F153EC1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86" y="3782590"/>
            <a:ext cx="10553914" cy="291196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D809151-9BD3-604C-E3F2-EB1D8F1B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6" y="991707"/>
            <a:ext cx="10400212" cy="27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D1D9D3F-50DD-EC56-ED81-03B2FEB9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462393" cy="35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462430-D83A-C62D-BF57-D714922C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07" y="2662819"/>
            <a:ext cx="6462393" cy="36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3C69E03-A3B2-78CE-1CAE-A8ADD88A75B1}"/>
              </a:ext>
            </a:extLst>
          </p:cNvPr>
          <p:cNvSpPr txBox="1"/>
          <p:nvPr/>
        </p:nvSpPr>
        <p:spPr>
          <a:xfrm>
            <a:off x="7724670" y="2293487"/>
            <a:ext cx="213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Meridional</a:t>
            </a:r>
            <a:r>
              <a:rPr lang="nl-NL" dirty="0"/>
              <a:t> </a:t>
            </a:r>
            <a:r>
              <a:rPr lang="nl-NL" dirty="0" err="1"/>
              <a:t>Gradient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DAB8556-0F66-20F4-CE00-690AC99FDD3E}"/>
              </a:ext>
            </a:extLst>
          </p:cNvPr>
          <p:cNvSpPr txBox="1"/>
          <p:nvPr/>
        </p:nvSpPr>
        <p:spPr>
          <a:xfrm>
            <a:off x="1871505" y="3505463"/>
            <a:ext cx="213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4FE1DAF-F007-38BF-6C12-D3D8288BFF4C}"/>
              </a:ext>
            </a:extLst>
          </p:cNvPr>
          <p:cNvSpPr txBox="1"/>
          <p:nvPr/>
        </p:nvSpPr>
        <p:spPr>
          <a:xfrm>
            <a:off x="498558" y="4480717"/>
            <a:ext cx="473249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Calibri"/>
                <a:cs typeface="Calibri"/>
              </a:rPr>
              <a:t>Option 2:  Sea Surface Height (ETAN)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* Not really a strong </a:t>
            </a:r>
            <a:r>
              <a:rPr lang="en-US" dirty="0" err="1">
                <a:ea typeface="Calibri"/>
                <a:cs typeface="Calibri"/>
              </a:rPr>
              <a:t>shekf</a:t>
            </a:r>
            <a:r>
              <a:rPr lang="en-US" dirty="0">
                <a:ea typeface="Calibri"/>
                <a:cs typeface="Calibri"/>
              </a:rPr>
              <a:t> break effect it seems</a:t>
            </a:r>
          </a:p>
        </p:txBody>
      </p:sp>
    </p:spTree>
    <p:extLst>
      <p:ext uri="{BB962C8B-B14F-4D97-AF65-F5344CB8AC3E}">
        <p14:creationId xmlns:p14="http://schemas.microsoft.com/office/powerpoint/2010/main" val="1779434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91908-632F-E6D8-33F0-420576A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FCBE8A-069D-0C06-8955-0F4B01C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Surface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affects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vertical</a:t>
            </a:r>
            <a:r>
              <a:rPr lang="nl-NL" dirty="0"/>
              <a:t> </a:t>
            </a:r>
            <a:r>
              <a:rPr lang="nl-NL" dirty="0" err="1"/>
              <a:t>velocity</a:t>
            </a:r>
            <a:r>
              <a:rPr lang="nl-NL" dirty="0"/>
              <a:t> as </a:t>
            </a:r>
            <a:r>
              <a:rPr lang="nl-NL" dirty="0" err="1"/>
              <a:t>expected</a:t>
            </a:r>
            <a:r>
              <a:rPr lang="nl-NL" dirty="0"/>
              <a:t>.</a:t>
            </a:r>
          </a:p>
          <a:p>
            <a:r>
              <a:rPr lang="nl-NL" dirty="0" err="1"/>
              <a:t>Meridional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accross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stronger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periods</a:t>
            </a:r>
            <a:r>
              <a:rPr lang="nl-NL" dirty="0"/>
              <a:t> of strong heat </a:t>
            </a:r>
            <a:r>
              <a:rPr lang="nl-NL" dirty="0" err="1"/>
              <a:t>advection</a:t>
            </a:r>
            <a:r>
              <a:rPr lang="nl-NL" dirty="0"/>
              <a:t>. 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Opposite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what</a:t>
            </a:r>
            <a:r>
              <a:rPr lang="nl-NL" dirty="0">
                <a:sym typeface="Wingdings" panose="05000000000000000000" pitchFamily="2" charset="2"/>
              </a:rPr>
              <a:t> I </a:t>
            </a:r>
            <a:r>
              <a:rPr lang="nl-NL" dirty="0" err="1">
                <a:sym typeface="Wingdings" panose="05000000000000000000" pitchFamily="2" charset="2"/>
              </a:rPr>
              <a:t>expected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upwelling</a:t>
            </a:r>
            <a:r>
              <a:rPr lang="nl-NL" dirty="0">
                <a:sym typeface="Wingdings" panose="05000000000000000000" pitchFamily="2" charset="2"/>
              </a:rPr>
              <a:t> regime?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Would</a:t>
            </a:r>
            <a:r>
              <a:rPr lang="nl-NL" dirty="0">
                <a:sym typeface="Wingdings" panose="05000000000000000000" pitchFamily="2" charset="2"/>
              </a:rPr>
              <a:t> lead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a </a:t>
            </a:r>
            <a:r>
              <a:rPr lang="nl-NL" dirty="0" err="1">
                <a:sym typeface="Wingdings" panose="05000000000000000000" pitchFamily="2" charset="2"/>
              </a:rPr>
              <a:t>baroclinic</a:t>
            </a:r>
            <a:r>
              <a:rPr lang="nl-NL" dirty="0">
                <a:sym typeface="Wingdings" panose="05000000000000000000" pitchFamily="2" charset="2"/>
              </a:rPr>
              <a:t> effect.</a:t>
            </a:r>
          </a:p>
          <a:p>
            <a:r>
              <a:rPr lang="nl-NL" dirty="0">
                <a:sym typeface="Wingdings" panose="05000000000000000000" pitchFamily="2" charset="2"/>
              </a:rPr>
              <a:t>SSH: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really</a:t>
            </a:r>
            <a:r>
              <a:rPr lang="nl-NL" dirty="0">
                <a:sym typeface="Wingdings" panose="05000000000000000000" pitchFamily="2" charset="2"/>
              </a:rPr>
              <a:t> a </a:t>
            </a:r>
            <a:r>
              <a:rPr lang="nl-NL" dirty="0" err="1">
                <a:sym typeface="Wingdings" panose="05000000000000000000" pitchFamily="2" charset="2"/>
              </a:rPr>
              <a:t>clear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shelf</a:t>
            </a:r>
            <a:r>
              <a:rPr lang="nl-NL" dirty="0">
                <a:sym typeface="Wingdings" panose="05000000000000000000" pitchFamily="2" charset="2"/>
              </a:rPr>
              <a:t> break effect.</a:t>
            </a:r>
          </a:p>
          <a:p>
            <a:r>
              <a:rPr lang="nl-NL" dirty="0" err="1">
                <a:sym typeface="Wingdings" panose="05000000000000000000" pitchFamily="2" charset="2"/>
              </a:rPr>
              <a:t>Other</a:t>
            </a:r>
            <a:r>
              <a:rPr lang="nl-NL" dirty="0">
                <a:sym typeface="Wingdings" panose="05000000000000000000" pitchFamily="2" charset="2"/>
              </a:rPr>
              <a:t> options?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412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3320D-EFE4-8B9F-DF54-00A332E5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1940s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Relationship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IPO</a:t>
            </a:r>
          </a:p>
        </p:txBody>
      </p:sp>
    </p:spTree>
    <p:extLst>
      <p:ext uri="{BB962C8B-B14F-4D97-AF65-F5344CB8AC3E}">
        <p14:creationId xmlns:p14="http://schemas.microsoft.com/office/powerpoint/2010/main" val="347294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8000920-3AEF-C5F9-C219-6020E0BA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4" y="439360"/>
            <a:ext cx="11525572" cy="59792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23CB01-614E-8CBC-E8B9-8A29696ED046}"/>
              </a:ext>
            </a:extLst>
          </p:cNvPr>
          <p:cNvSpPr/>
          <p:nvPr/>
        </p:nvSpPr>
        <p:spPr>
          <a:xfrm>
            <a:off x="2514115" y="3850844"/>
            <a:ext cx="1575660" cy="27638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5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936F-F64C-CE59-02B2-AA285E47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libri Light"/>
                <a:cs typeface="Calibri Light"/>
              </a:rPr>
              <a:t>The 1940s: 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Why is there no peak?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A815-313D-13D9-12B3-444D8565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Hypotheses: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1. Although the wind shows it, the sea ice stress masks this effect.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2. Although the zonal velocity shows it, the meridional velocity does not.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3. It is just a difference in the spatial pattern.</a:t>
            </a:r>
          </a:p>
        </p:txBody>
      </p:sp>
    </p:spTree>
    <p:extLst>
      <p:ext uri="{BB962C8B-B14F-4D97-AF65-F5344CB8AC3E}">
        <p14:creationId xmlns:p14="http://schemas.microsoft.com/office/powerpoint/2010/main" val="374921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F0D5-DCCB-3CBC-F7A4-A30BA3FF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Option 1: It is in the sea ice stress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0706-80C5-AE86-2AB0-B39D3CA6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For this, we are calculating the wind stress directly based on wind.</a:t>
            </a:r>
          </a:p>
          <a:p>
            <a:r>
              <a:rPr lang="en-US" dirty="0">
                <a:ea typeface="Calibri"/>
                <a:cs typeface="Calibri"/>
              </a:rPr>
              <a:t>Assuming that the difference is caused by sea ice.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br>
              <a:rPr lang="en-US" dirty="0">
                <a:ea typeface="Calibri"/>
                <a:cs typeface="Calibri"/>
              </a:rPr>
            </a:b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i="1" dirty="0">
              <a:ea typeface="+mn-lt"/>
              <a:cs typeface="+mn-lt"/>
            </a:endParaRPr>
          </a:p>
          <a:p>
            <a:endParaRPr lang="en-US" i="1" dirty="0">
              <a:ea typeface="+mn-lt"/>
              <a:cs typeface="+mn-lt"/>
            </a:endParaRPr>
          </a:p>
          <a:p>
            <a:endParaRPr lang="en-US" i="1" dirty="0">
              <a:ea typeface="+mn-lt"/>
              <a:cs typeface="+mn-lt"/>
            </a:endParaRPr>
          </a:p>
          <a:p>
            <a:r>
              <a:rPr lang="en-US" i="1" dirty="0" err="1">
                <a:ea typeface="+mn-lt"/>
                <a:cs typeface="+mn-lt"/>
              </a:rPr>
              <a:t>Rho_a</a:t>
            </a:r>
            <a:r>
              <a:rPr lang="en-US" i="1" dirty="0">
                <a:ea typeface="+mn-lt"/>
                <a:cs typeface="+mn-lt"/>
              </a:rPr>
              <a:t>=1.225 kg/m^3</a:t>
            </a:r>
            <a:endParaRPr lang="en-US" dirty="0">
              <a:ea typeface="Calibri"/>
              <a:cs typeface="Calibri"/>
            </a:endParaRPr>
          </a:p>
          <a:p>
            <a:r>
              <a:rPr lang="en-US" i="1" dirty="0">
                <a:ea typeface="+mn-lt"/>
                <a:cs typeface="+mn-lt"/>
              </a:rPr>
              <a:t>C</a:t>
            </a:r>
            <a:r>
              <a:rPr lang="en-US" i="1" baseline="-25000" dirty="0">
                <a:ea typeface="+mn-lt"/>
                <a:cs typeface="+mn-lt"/>
              </a:rPr>
              <a:t>D</a:t>
            </a:r>
            <a:r>
              <a:rPr lang="en-US" dirty="0">
                <a:ea typeface="+mn-lt"/>
                <a:cs typeface="+mn-lt"/>
              </a:rPr>
              <a:t> ≈ 1.25 × 10</a:t>
            </a:r>
            <a:r>
              <a:rPr lang="en-US" baseline="30000" dirty="0">
                <a:ea typeface="+mn-lt"/>
                <a:cs typeface="+mn-lt"/>
              </a:rPr>
              <a:t>−3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Calibri"/>
                <a:cs typeface="Calibri"/>
              </a:rPr>
              <a:t>(E.g.</a:t>
            </a:r>
            <a:r>
              <a:rPr lang="en-US" dirty="0">
                <a:ea typeface="+mn-lt"/>
                <a:cs typeface="+mn-lt"/>
              </a:rPr>
              <a:t> Kara, A. Birol, Alan J. </a:t>
            </a:r>
            <a:r>
              <a:rPr lang="en-US" dirty="0" err="1">
                <a:ea typeface="+mn-lt"/>
                <a:cs typeface="+mn-lt"/>
              </a:rPr>
              <a:t>Wallcraft</a:t>
            </a:r>
            <a:r>
              <a:rPr lang="en-US" dirty="0">
                <a:ea typeface="+mn-lt"/>
                <a:cs typeface="+mn-lt"/>
              </a:rPr>
              <a:t>, E. Joseph Metzger, Harley E. Hurlburt, and Chris W. Fairall. "Wind stress drag coefficient over the global ocean." </a:t>
            </a:r>
            <a:r>
              <a:rPr lang="en-US" i="1" dirty="0">
                <a:ea typeface="+mn-lt"/>
                <a:cs typeface="+mn-lt"/>
              </a:rPr>
              <a:t>Journal of climate</a:t>
            </a:r>
            <a:r>
              <a:rPr lang="en-US" dirty="0">
                <a:ea typeface="+mn-lt"/>
                <a:cs typeface="+mn-lt"/>
              </a:rPr>
              <a:t> 20, no. 23 (2007): 5856-5864.)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2E652C2-2F2B-5DF4-6F17-EE54DA06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19" y="4134314"/>
            <a:ext cx="2743200" cy="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C0CD8F6-C563-865F-329A-0B7CDDB7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47" y="621640"/>
            <a:ext cx="8346934" cy="5614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DC55F-1D86-EB0B-7D76-C814AD4AE750}"/>
              </a:ext>
            </a:extLst>
          </p:cNvPr>
          <p:cNvSpPr txBox="1"/>
          <p:nvPr/>
        </p:nvSpPr>
        <p:spPr>
          <a:xfrm>
            <a:off x="57993" y="2411424"/>
            <a:ext cx="3559145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Calibri"/>
                <a:cs typeface="Calibri"/>
              </a:rPr>
              <a:t>Wind Stress and Surface Stress: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Disclaimer, wind stress curl looks... well, not great.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Features are present though.</a:t>
            </a:r>
          </a:p>
          <a:p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15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28A5A065-9146-A944-072F-63988532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391" y="906498"/>
            <a:ext cx="8029995" cy="5274278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F4C097C7-090F-EF62-C703-DE6193F55D14}"/>
              </a:ext>
            </a:extLst>
          </p:cNvPr>
          <p:cNvSpPr txBox="1"/>
          <p:nvPr/>
        </p:nvSpPr>
        <p:spPr>
          <a:xfrm>
            <a:off x="489568" y="2330504"/>
            <a:ext cx="3559145" cy="369331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Calibri"/>
                <a:cs typeface="Calibri"/>
              </a:rPr>
              <a:t>Wind Stress and IPO: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1940s is present in with stress curl, much less so in surface stress curl.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Wind Stress Curl sometimes  positive Correlation with IPO  (with lag?)</a:t>
            </a:r>
            <a:br>
              <a:rPr lang="en-US" dirty="0">
                <a:ea typeface="Calibri"/>
                <a:cs typeface="Calibri"/>
              </a:rPr>
            </a:br>
            <a:r>
              <a:rPr lang="en-US" b="1" dirty="0"/>
              <a:t>--&gt; Negative Correlation with Melt and Heat (Alessandro!)?</a:t>
            </a:r>
            <a:endParaRPr lang="en-US" b="1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32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457E1-1C01-9624-932D-3FD5F1C4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83" y="-53826"/>
            <a:ext cx="7228114" cy="36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A747E6-40EF-8FB5-B56F-EF1956FD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03"/>
            <a:ext cx="5621907" cy="309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AA65697-DEE8-18D6-BD96-DBB01CDC6FB7}"/>
              </a:ext>
            </a:extLst>
          </p:cNvPr>
          <p:cNvSpPr txBox="1"/>
          <p:nvPr/>
        </p:nvSpPr>
        <p:spPr>
          <a:xfrm>
            <a:off x="1276350" y="3954165"/>
            <a:ext cx="9639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What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effect of </a:t>
            </a:r>
            <a:r>
              <a:rPr lang="nl-NL" sz="2800" dirty="0" err="1"/>
              <a:t>the</a:t>
            </a:r>
            <a:r>
              <a:rPr lang="nl-NL" sz="2800" dirty="0"/>
              <a:t> IPO on Surface Stress </a:t>
            </a:r>
            <a:r>
              <a:rPr lang="nl-NL" sz="2800" dirty="0" err="1"/>
              <a:t>Curl</a:t>
            </a:r>
            <a:r>
              <a:rPr lang="nl-NL" sz="28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Virtually</a:t>
            </a:r>
            <a:r>
              <a:rPr lang="nl-NL" sz="2800" dirty="0"/>
              <a:t> </a:t>
            </a:r>
            <a:r>
              <a:rPr lang="nl-NL" sz="2800" dirty="0" err="1"/>
              <a:t>identical</a:t>
            </a:r>
            <a:r>
              <a:rPr lang="nl-NL" sz="2800" dirty="0"/>
              <a:t> </a:t>
            </a:r>
            <a:r>
              <a:rPr lang="nl-NL" sz="2800" dirty="0" err="1"/>
              <a:t>patterns</a:t>
            </a:r>
            <a:r>
              <a:rPr lang="nl-NL" sz="2800" dirty="0"/>
              <a:t> as </a:t>
            </a:r>
            <a:r>
              <a:rPr lang="nl-NL" sz="2800" dirty="0" err="1"/>
              <a:t>with</a:t>
            </a:r>
            <a:r>
              <a:rPr lang="nl-NL" sz="2800" dirty="0"/>
              <a:t> </a:t>
            </a:r>
            <a:r>
              <a:rPr lang="nl-NL" sz="2800" dirty="0" err="1"/>
              <a:t>melt</a:t>
            </a:r>
            <a:r>
              <a:rPr lang="nl-NL" sz="2800" dirty="0"/>
              <a:t>, </a:t>
            </a:r>
            <a:r>
              <a:rPr lang="nl-NL" sz="2800" dirty="0" err="1"/>
              <a:t>only</a:t>
            </a:r>
            <a:r>
              <a:rPr lang="nl-NL" sz="2800" dirty="0"/>
              <a:t> </a:t>
            </a:r>
            <a:r>
              <a:rPr lang="nl-NL" sz="2800" dirty="0" err="1"/>
              <a:t>possibly</a:t>
            </a:r>
            <a:r>
              <a:rPr lang="nl-NL" sz="2800" dirty="0"/>
              <a:t> more focus on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east</a:t>
            </a:r>
            <a:r>
              <a:rPr lang="nl-NL" sz="2800" dirty="0"/>
              <a:t> </a:t>
            </a:r>
            <a:r>
              <a:rPr lang="nl-NL" sz="2800" dirty="0" err="1"/>
              <a:t>during</a:t>
            </a:r>
            <a:r>
              <a:rPr lang="nl-NL" sz="2800" dirty="0"/>
              <a:t> ENSO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More focus on </a:t>
            </a:r>
            <a:r>
              <a:rPr lang="nl-NL" sz="2800" dirty="0" err="1"/>
              <a:t>shelf</a:t>
            </a:r>
            <a:r>
              <a:rPr lang="nl-NL" sz="2800" dirty="0"/>
              <a:t> break </a:t>
            </a:r>
            <a:r>
              <a:rPr lang="nl-NL" sz="2800" dirty="0" err="1"/>
              <a:t>during</a:t>
            </a:r>
            <a:r>
              <a:rPr lang="nl-NL" sz="2800" dirty="0"/>
              <a:t> </a:t>
            </a:r>
            <a:r>
              <a:rPr lang="nl-NL" sz="2800" dirty="0" err="1"/>
              <a:t>melt</a:t>
            </a:r>
            <a:r>
              <a:rPr lang="nl-NL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err="1"/>
              <a:t>Would</a:t>
            </a:r>
            <a:r>
              <a:rPr lang="nl-NL" sz="2800" dirty="0"/>
              <a:t> </a:t>
            </a:r>
            <a:r>
              <a:rPr lang="nl-NL" sz="2800" dirty="0" err="1"/>
              <a:t>suggest</a:t>
            </a:r>
            <a:r>
              <a:rPr lang="nl-NL" sz="2800" dirty="0"/>
              <a:t> </a:t>
            </a:r>
            <a:r>
              <a:rPr lang="nl-NL" sz="2800" dirty="0" err="1"/>
              <a:t>positive</a:t>
            </a:r>
            <a:r>
              <a:rPr lang="nl-NL" sz="2800" dirty="0"/>
              <a:t> </a:t>
            </a:r>
            <a:r>
              <a:rPr lang="nl-NL" sz="2800" dirty="0" err="1"/>
              <a:t>correlation</a:t>
            </a:r>
            <a:r>
              <a:rPr lang="nl-NL" sz="2800" dirty="0"/>
              <a:t> </a:t>
            </a:r>
            <a:r>
              <a:rPr lang="nl-NL" sz="2800" dirty="0" err="1"/>
              <a:t>between</a:t>
            </a:r>
            <a:r>
              <a:rPr lang="nl-NL" sz="2800" dirty="0"/>
              <a:t> IPO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melt</a:t>
            </a:r>
            <a:r>
              <a:rPr lang="nl-N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603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A93275C-39F9-11AD-EBD4-0F954245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037"/>
            <a:ext cx="10960663" cy="412136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5312F26-9BDB-39E3-1B9F-7304A308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9399"/>
            <a:ext cx="10903510" cy="19686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C06A60-2F21-2C6C-C32E-3910A45E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4" y="0"/>
            <a:ext cx="5714999" cy="995589"/>
          </a:xfrm>
        </p:spPr>
        <p:txBody>
          <a:bodyPr>
            <a:normAutofit/>
          </a:bodyPr>
          <a:lstStyle/>
          <a:p>
            <a:r>
              <a:rPr lang="nl-NL" dirty="0" err="1"/>
              <a:t>Recap</a:t>
            </a:r>
            <a:r>
              <a:rPr lang="nl-NL" dirty="0"/>
              <a:t>: Ensemble </a:t>
            </a:r>
            <a:r>
              <a:rPr lang="nl-NL" dirty="0" err="1"/>
              <a:t>Mean</a:t>
            </a:r>
            <a:endParaRPr lang="nl-NL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2D92BCC-285B-DFCF-DAAB-EC892103923C}"/>
              </a:ext>
            </a:extLst>
          </p:cNvPr>
          <p:cNvSpPr/>
          <p:nvPr/>
        </p:nvSpPr>
        <p:spPr>
          <a:xfrm>
            <a:off x="5562600" y="457200"/>
            <a:ext cx="5506019" cy="2279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C774F38-4A5F-2EE9-E97A-8DFB2455F773}"/>
              </a:ext>
            </a:extLst>
          </p:cNvPr>
          <p:cNvSpPr/>
          <p:nvPr/>
        </p:nvSpPr>
        <p:spPr>
          <a:xfrm>
            <a:off x="5562599" y="4733873"/>
            <a:ext cx="5506019" cy="2279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7257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F79A667-DC8A-0FE0-618C-B84B4490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781" y="205000"/>
            <a:ext cx="7281483" cy="6650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AE85D-E285-E1F2-4EDF-2C78195D3A66}"/>
              </a:ext>
            </a:extLst>
          </p:cNvPr>
          <p:cNvSpPr txBox="1"/>
          <p:nvPr/>
        </p:nvSpPr>
        <p:spPr>
          <a:xfrm>
            <a:off x="489568" y="2330504"/>
            <a:ext cx="3559145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Calibri"/>
                <a:cs typeface="Calibri"/>
              </a:rPr>
              <a:t>Wind Stress and PITE HEAT Flux: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Wind stress curl and surface stress curl have a negative correlation with melt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Negative IPO affects positive melt!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Calibri"/>
                <a:cs typeface="Calibri"/>
              </a:rPr>
              <a:t>Sea ice could be one of the reasons that the 1940s effect is smaller.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ECFCF7E-8EE5-847E-FF24-D1B3FCAFA59B}"/>
              </a:ext>
            </a:extLst>
          </p:cNvPr>
          <p:cNvCxnSpPr/>
          <p:nvPr/>
        </p:nvCxnSpPr>
        <p:spPr>
          <a:xfrm>
            <a:off x="6993466" y="4834466"/>
            <a:ext cx="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A5D95C0-BC97-0956-49E6-BCDD9BA596A1}"/>
              </a:ext>
            </a:extLst>
          </p:cNvPr>
          <p:cNvCxnSpPr>
            <a:cxnSpLocks/>
          </p:cNvCxnSpPr>
          <p:nvPr/>
        </p:nvCxnSpPr>
        <p:spPr>
          <a:xfrm flipV="1">
            <a:off x="7095066" y="5952067"/>
            <a:ext cx="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74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82876C6D-281A-98FC-5C36-317F6A91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127" y="1639888"/>
            <a:ext cx="7139873" cy="4340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58148-3C90-9F5D-4BDA-9D1A30CF1541}"/>
              </a:ext>
            </a:extLst>
          </p:cNvPr>
          <p:cNvSpPr txBox="1"/>
          <p:nvPr/>
        </p:nvSpPr>
        <p:spPr>
          <a:xfrm>
            <a:off x="838200" y="2958620"/>
            <a:ext cx="378797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Weak anomaly in the meridional wind: </a:t>
            </a:r>
          </a:p>
          <a:p>
            <a:r>
              <a:rPr lang="en-US" dirty="0">
                <a:cs typeface="Calibri"/>
              </a:rPr>
              <a:t>this affects the wind stress (tau ~ |U|), which is less anomalous than expected.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CCCF36-1D49-EBB8-6EF7-9D7BB709D3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Calibri Light"/>
                <a:cs typeface="Calibri Light"/>
              </a:rPr>
              <a:t>Option 2: Meridional Velocity does not show the event.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3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1A17E22-C884-C5A2-FAA5-D5EA7624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1072861"/>
            <a:ext cx="5100638" cy="578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56F3454-6AEA-0900-610E-08B4674D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0872"/>
            <a:ext cx="5262560" cy="55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0DD8AF5-9056-AD7C-175F-FE38A3466D6A}"/>
              </a:ext>
            </a:extLst>
          </p:cNvPr>
          <p:cNvSpPr txBox="1"/>
          <p:nvPr/>
        </p:nvSpPr>
        <p:spPr>
          <a:xfrm>
            <a:off x="1244600" y="342900"/>
            <a:ext cx="1011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But…. </a:t>
            </a:r>
            <a:r>
              <a:rPr lang="nl-NL" dirty="0" err="1"/>
              <a:t>Zonal</a:t>
            </a:r>
            <a:r>
              <a:rPr lang="nl-NL" dirty="0"/>
              <a:t> Surface Stress Shows </a:t>
            </a:r>
            <a:r>
              <a:rPr lang="nl-NL" dirty="0" err="1"/>
              <a:t>it</a:t>
            </a:r>
            <a:r>
              <a:rPr lang="nl-NL" dirty="0"/>
              <a:t>,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dwarfs</a:t>
            </a:r>
            <a:r>
              <a:rPr lang="nl-NL" dirty="0"/>
              <a:t> </a:t>
            </a:r>
            <a:r>
              <a:rPr lang="nl-NL" dirty="0" err="1"/>
              <a:t>meridional</a:t>
            </a:r>
            <a:r>
              <a:rPr lang="nl-NL" dirty="0"/>
              <a:t> stress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gradient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36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001099A-75A1-A73B-56B0-74DAF8E2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7" y="272562"/>
            <a:ext cx="11106965" cy="29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B483CE5-F9B3-78E2-09E0-5E758BDF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6" y="4107964"/>
            <a:ext cx="4933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CA65A6D-AADA-6D9B-6703-1D3B67A2220E}"/>
              </a:ext>
            </a:extLst>
          </p:cNvPr>
          <p:cNvSpPr txBox="1"/>
          <p:nvPr/>
        </p:nvSpPr>
        <p:spPr>
          <a:xfrm>
            <a:off x="3606801" y="3676164"/>
            <a:ext cx="463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Surface </a:t>
            </a:r>
            <a:r>
              <a:rPr lang="nl-NL" dirty="0" err="1"/>
              <a:t>Curl</a:t>
            </a:r>
            <a:r>
              <a:rPr lang="nl-NL" dirty="0"/>
              <a:t> in 1940-1941 </a:t>
            </a:r>
            <a:r>
              <a:rPr lang="nl-NL" dirty="0" err="1"/>
              <a:t>with</a:t>
            </a:r>
            <a:r>
              <a:rPr lang="nl-NL" dirty="0"/>
              <a:t> respect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ENSO event</a:t>
            </a:r>
          </a:p>
        </p:txBody>
      </p:sp>
    </p:spTree>
    <p:extLst>
      <p:ext uri="{BB962C8B-B14F-4D97-AF65-F5344CB8AC3E}">
        <p14:creationId xmlns:p14="http://schemas.microsoft.com/office/powerpoint/2010/main" val="248835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91908-632F-E6D8-33F0-420576A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FCBE8A-069D-0C06-8955-0F4B01C1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1940s effect </a:t>
            </a:r>
            <a:r>
              <a:rPr lang="nl-NL" dirty="0" err="1"/>
              <a:t>not</a:t>
            </a:r>
            <a:r>
              <a:rPr lang="nl-NL" dirty="0"/>
              <a:t> in ensemble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surface</a:t>
            </a:r>
            <a:r>
              <a:rPr lang="nl-NL" dirty="0"/>
              <a:t> stress </a:t>
            </a:r>
            <a:r>
              <a:rPr lang="nl-NL" dirty="0" err="1"/>
              <a:t>curl</a:t>
            </a:r>
            <a:r>
              <a:rPr lang="nl-NL" dirty="0"/>
              <a:t>.</a:t>
            </a:r>
          </a:p>
          <a:p>
            <a:r>
              <a:rPr lang="nl-NL" dirty="0"/>
              <a:t> It is </a:t>
            </a:r>
            <a:r>
              <a:rPr lang="nl-NL" dirty="0" err="1"/>
              <a:t>possibly</a:t>
            </a:r>
            <a:r>
              <a:rPr lang="nl-NL" dirty="0"/>
              <a:t> present in </a:t>
            </a:r>
            <a:r>
              <a:rPr lang="nl-NL" dirty="0" err="1"/>
              <a:t>the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 wind stress, but </a:t>
            </a:r>
            <a:r>
              <a:rPr lang="nl-NL" dirty="0" err="1"/>
              <a:t>negative</a:t>
            </a:r>
            <a:r>
              <a:rPr lang="nl-NL" dirty="0"/>
              <a:t>?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present of </a:t>
            </a:r>
            <a:r>
              <a:rPr lang="nl-NL" dirty="0" err="1">
                <a:sym typeface="Wingdings" panose="05000000000000000000" pitchFamily="2" charset="2"/>
              </a:rPr>
              <a:t>sea</a:t>
            </a:r>
            <a:r>
              <a:rPr lang="nl-NL" dirty="0">
                <a:sym typeface="Wingdings" panose="05000000000000000000" pitchFamily="2" charset="2"/>
              </a:rPr>
              <a:t> ice </a:t>
            </a:r>
            <a:r>
              <a:rPr lang="nl-NL" dirty="0" err="1">
                <a:sym typeface="Wingdings" panose="05000000000000000000" pitchFamily="2" charset="2"/>
              </a:rPr>
              <a:t>might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partly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explain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why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there</a:t>
            </a:r>
            <a:r>
              <a:rPr lang="nl-NL" dirty="0">
                <a:sym typeface="Wingdings" panose="05000000000000000000" pitchFamily="2" charset="2"/>
              </a:rPr>
              <a:t> is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a strong ENSO effect?</a:t>
            </a:r>
            <a:br>
              <a:rPr lang="nl-NL" dirty="0">
                <a:sym typeface="Wingdings" panose="05000000000000000000" pitchFamily="2" charset="2"/>
              </a:rPr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negative</a:t>
            </a:r>
            <a:r>
              <a:rPr lang="nl-NL" dirty="0">
                <a:sym typeface="Wingdings" panose="05000000000000000000" pitchFamily="2" charset="2"/>
              </a:rPr>
              <a:t> effect?</a:t>
            </a:r>
            <a:br>
              <a:rPr lang="nl-NL" dirty="0"/>
            </a:b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could</a:t>
            </a:r>
            <a:r>
              <a:rPr lang="nl-NL" dirty="0">
                <a:sym typeface="Wingdings" panose="05000000000000000000" pitchFamily="2" charset="2"/>
              </a:rPr>
              <a:t> support Alessandro’s </a:t>
            </a:r>
            <a:r>
              <a:rPr lang="nl-NL" dirty="0" err="1">
                <a:sym typeface="Wingdings" panose="05000000000000000000" pitchFamily="2" charset="2"/>
              </a:rPr>
              <a:t>conclusion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different </a:t>
            </a:r>
            <a:r>
              <a:rPr lang="nl-NL" dirty="0" err="1">
                <a:sym typeface="Wingdings" panose="05000000000000000000" pitchFamily="2" charset="2"/>
              </a:rPr>
              <a:t>spatial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pattern</a:t>
            </a:r>
            <a:r>
              <a:rPr lang="nl-NL" dirty="0">
                <a:sym typeface="Wingdings" panose="05000000000000000000" pitchFamily="2" charset="2"/>
              </a:rPr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0092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E82FA-CEA6-B1C4-5AD4-C199CA2B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D11C2F-5011-AA1A-A29C-E6D1E03B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Surface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missing link.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014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277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4522A132-D2AD-6578-6AF9-5C870E68D661}"/>
              </a:ext>
            </a:extLst>
          </p:cNvPr>
          <p:cNvSpPr txBox="1"/>
          <p:nvPr/>
        </p:nvSpPr>
        <p:spPr>
          <a:xfrm>
            <a:off x="2841170" y="1698170"/>
            <a:ext cx="7598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dirty="0"/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3324693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480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57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5C78247-69DE-83E5-9FE8-65770A3C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392"/>
            <a:ext cx="11030517" cy="41912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B4D1726-C31C-EFD0-7978-1F72E0B79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0836"/>
            <a:ext cx="11068619" cy="2025754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3A6C9560-3652-206C-E11F-BC39B78195F1}"/>
              </a:ext>
            </a:extLst>
          </p:cNvPr>
          <p:cNvSpPr/>
          <p:nvPr/>
        </p:nvSpPr>
        <p:spPr>
          <a:xfrm>
            <a:off x="5562600" y="457200"/>
            <a:ext cx="5506019" cy="2279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D9CC04A7-FF3E-0711-7527-FDDC3321EDFE}"/>
              </a:ext>
            </a:extLst>
          </p:cNvPr>
          <p:cNvSpPr/>
          <p:nvPr/>
        </p:nvSpPr>
        <p:spPr>
          <a:xfrm>
            <a:off x="5515258" y="4578347"/>
            <a:ext cx="5506019" cy="2279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310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47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5927E-BAAC-A03C-C16D-4A88C83E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62"/>
            <a:ext cx="10515600" cy="1325563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EC55F5-BEDE-BB85-6D86-915C72D9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nl-NL" dirty="0"/>
              <a:t>“surf. wind stress” </a:t>
            </a:r>
            <a:r>
              <a:rPr lang="nl-NL" dirty="0">
                <a:sym typeface="Wingdings" panose="05000000000000000000" pitchFamily="2" charset="2"/>
              </a:rPr>
              <a:t> but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also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sea</a:t>
            </a:r>
            <a:r>
              <a:rPr lang="nl-NL" dirty="0">
                <a:sym typeface="Wingdings" panose="05000000000000000000" pitchFamily="2" charset="2"/>
              </a:rPr>
              <a:t> ice?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spatially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very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variable</a:t>
            </a:r>
            <a:r>
              <a:rPr lang="nl-NL" dirty="0">
                <a:sym typeface="Wingdings" panose="05000000000000000000" pitchFamily="2" charset="2"/>
              </a:rPr>
              <a:t>, </a:t>
            </a:r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predictable</a:t>
            </a:r>
            <a:r>
              <a:rPr lang="nl-NL" dirty="0">
                <a:sym typeface="Wingdings" panose="05000000000000000000" pitchFamily="2" charset="2"/>
              </a:rPr>
              <a:t>?</a:t>
            </a:r>
          </a:p>
          <a:p>
            <a:r>
              <a:rPr lang="nl-NL" dirty="0" err="1">
                <a:sym typeface="Wingdings" panose="05000000000000000000" pitchFamily="2" charset="2"/>
              </a:rPr>
              <a:t>Less</a:t>
            </a:r>
            <a:r>
              <a:rPr lang="nl-NL" dirty="0">
                <a:sym typeface="Wingdings" panose="05000000000000000000" pitchFamily="2" charset="2"/>
              </a:rPr>
              <a:t> control of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tropical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variability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wind stress </a:t>
            </a:r>
            <a:r>
              <a:rPr lang="nl-NL" dirty="0" err="1">
                <a:sym typeface="Wingdings" panose="05000000000000000000" pitchFamily="2" charset="2"/>
              </a:rPr>
              <a:t>curl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than</a:t>
            </a:r>
            <a:r>
              <a:rPr lang="nl-NL" dirty="0">
                <a:sym typeface="Wingdings" panose="05000000000000000000" pitchFamily="2" charset="2"/>
              </a:rPr>
              <a:t> on </a:t>
            </a:r>
            <a:r>
              <a:rPr lang="nl-NL" dirty="0" err="1">
                <a:sym typeface="Wingdings" panose="05000000000000000000" pitchFamily="2" charset="2"/>
              </a:rPr>
              <a:t>zonal</a:t>
            </a:r>
            <a:r>
              <a:rPr lang="nl-NL" dirty="0">
                <a:sym typeface="Wingdings" panose="05000000000000000000" pitchFamily="2" charset="2"/>
              </a:rPr>
              <a:t> wind?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 PITE wind box </a:t>
            </a:r>
            <a:r>
              <a:rPr lang="nl-NL" dirty="0" err="1">
                <a:sym typeface="Wingdings" panose="05000000000000000000" pitchFamily="2" charset="2"/>
              </a:rPr>
              <a:t>maybe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too</a:t>
            </a:r>
            <a:r>
              <a:rPr lang="nl-NL" dirty="0">
                <a:sym typeface="Wingdings" panose="05000000000000000000" pitchFamily="2" charset="2"/>
              </a:rPr>
              <a:t> large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/>
              <a:t>1940s </a:t>
            </a:r>
            <a:r>
              <a:rPr lang="nl-NL" dirty="0" err="1"/>
              <a:t>not</a:t>
            </a:r>
            <a:r>
              <a:rPr lang="nl-NL" dirty="0"/>
              <a:t> strong in </a:t>
            </a:r>
            <a:r>
              <a:rPr lang="nl-NL" dirty="0" err="1"/>
              <a:t>mean</a:t>
            </a:r>
            <a:r>
              <a:rPr lang="nl-NL" dirty="0"/>
              <a:t>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 no strong response!</a:t>
            </a:r>
            <a:br>
              <a:rPr lang="nl-NL" dirty="0">
                <a:sym typeface="Wingdings" panose="05000000000000000000" pitchFamily="2" charset="2"/>
              </a:rPr>
            </a:br>
            <a:endParaRPr lang="nl-NL" dirty="0">
              <a:sym typeface="Wingdings" panose="05000000000000000000" pitchFamily="2" charset="2"/>
            </a:endParaRPr>
          </a:p>
          <a:p>
            <a:r>
              <a:rPr lang="nl-NL" dirty="0"/>
              <a:t>Alessandro?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5974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DA23D-3C34-C1DE-0FA7-FC70973B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next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65BFF1-3AF9-5069-2FEA-F2432F2CC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High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low </a:t>
            </a:r>
            <a:r>
              <a:rPr lang="nl-NL" dirty="0" err="1"/>
              <a:t>melt</a:t>
            </a:r>
            <a:r>
              <a:rPr lang="nl-NL" dirty="0"/>
              <a:t> events: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correlation</a:t>
            </a:r>
            <a:r>
              <a:rPr lang="nl-NL" dirty="0"/>
              <a:t> map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melt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composite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 series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composite</a:t>
            </a:r>
            <a:r>
              <a:rPr lang="nl-NL" dirty="0"/>
              <a:t> </a:t>
            </a:r>
            <a:r>
              <a:rPr lang="nl-NL" dirty="0" err="1"/>
              <a:t>animation</a:t>
            </a:r>
            <a:r>
              <a:rPr lang="nl-NL" dirty="0"/>
              <a:t>?</a:t>
            </a:r>
          </a:p>
          <a:p>
            <a:r>
              <a:rPr lang="nl-NL" dirty="0" err="1"/>
              <a:t>Barotropic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How does wind stress </a:t>
            </a:r>
            <a:r>
              <a:rPr lang="nl-NL" dirty="0" err="1"/>
              <a:t>curl</a:t>
            </a:r>
            <a:r>
              <a:rPr lang="nl-NL" dirty="0"/>
              <a:t> </a:t>
            </a:r>
            <a:r>
              <a:rPr lang="nl-NL" dirty="0" err="1"/>
              <a:t>relate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wind? </a:t>
            </a:r>
            <a:r>
              <a:rPr lang="nl-NL" dirty="0" err="1"/>
              <a:t>Why</a:t>
            </a:r>
            <a:r>
              <a:rPr lang="nl-NL" dirty="0"/>
              <a:t> is ENSO response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weak</a:t>
            </a:r>
            <a:r>
              <a:rPr lang="nl-NL" dirty="0"/>
              <a:t> in 1940s?</a:t>
            </a:r>
          </a:p>
          <a:p>
            <a:r>
              <a:rPr lang="nl-NL" dirty="0" err="1"/>
              <a:t>When</a:t>
            </a:r>
            <a:r>
              <a:rPr lang="nl-NL" dirty="0"/>
              <a:t> do we get </a:t>
            </a:r>
            <a:r>
              <a:rPr lang="nl-NL" dirty="0" err="1"/>
              <a:t>convection</a:t>
            </a:r>
            <a:r>
              <a:rPr lang="nl-NL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3145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743" y="217634"/>
            <a:ext cx="4386943" cy="71433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Mechanisms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6324599" y="1574397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 Stress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/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6455228" y="3244334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Undercurrent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5116284" y="4982646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on </a:t>
            </a:r>
            <a:r>
              <a:rPr lang="nl-NL" dirty="0" err="1"/>
              <a:t>Shelf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393009" y="444820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Glacial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49E034FC-FBC6-0456-8EAF-149C89B14A15}"/>
              </a:ext>
            </a:extLst>
          </p:cNvPr>
          <p:cNvSpPr/>
          <p:nvPr/>
        </p:nvSpPr>
        <p:spPr>
          <a:xfrm>
            <a:off x="7010399" y="2254095"/>
            <a:ext cx="348267" cy="89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F5F4DA23-3E39-C1EA-5884-6ADB4E419D72}"/>
              </a:ext>
            </a:extLst>
          </p:cNvPr>
          <p:cNvSpPr/>
          <p:nvPr/>
        </p:nvSpPr>
        <p:spPr>
          <a:xfrm rot="2064025">
            <a:off x="6689941" y="3615020"/>
            <a:ext cx="331719" cy="139599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 rot="5967375">
            <a:off x="3626404" y="4109490"/>
            <a:ext cx="364375" cy="174630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1E00287-936C-A818-2FE9-5B3B8CBBBC3B}"/>
              </a:ext>
            </a:extLst>
          </p:cNvPr>
          <p:cNvSpPr txBox="1"/>
          <p:nvPr/>
        </p:nvSpPr>
        <p:spPr>
          <a:xfrm>
            <a:off x="9263742" y="1567585"/>
            <a:ext cx="2536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Option 1:</a:t>
            </a:r>
          </a:p>
          <a:p>
            <a:r>
              <a:rPr lang="nl-NL" sz="2800" dirty="0"/>
              <a:t>‘As </a:t>
            </a:r>
            <a:r>
              <a:rPr lang="nl-NL" sz="2800" dirty="0" err="1"/>
              <a:t>simple</a:t>
            </a:r>
            <a:r>
              <a:rPr lang="nl-NL" sz="2800" dirty="0"/>
              <a:t> as </a:t>
            </a:r>
            <a:r>
              <a:rPr lang="nl-NL" sz="2800" dirty="0" err="1"/>
              <a:t>that</a:t>
            </a:r>
            <a:r>
              <a:rPr lang="nl-NL" sz="28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1929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743" y="217634"/>
            <a:ext cx="4386943" cy="71433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Proposed</a:t>
            </a:r>
            <a:r>
              <a:rPr lang="nl-NL" dirty="0"/>
              <a:t> </a:t>
            </a:r>
            <a:r>
              <a:rPr lang="nl-NL" dirty="0" err="1"/>
              <a:t>Mechanisms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6324599" y="1574397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Zonal</a:t>
            </a:r>
            <a:r>
              <a:rPr lang="nl-NL" dirty="0"/>
              <a:t> Wind Stress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curl</a:t>
            </a:r>
            <a:r>
              <a:rPr lang="nl-NL" dirty="0"/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6455228" y="3244334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Undercurrent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5116284" y="4982646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Heat </a:t>
            </a:r>
            <a:r>
              <a:rPr lang="nl-NL" dirty="0" err="1"/>
              <a:t>Advection</a:t>
            </a:r>
            <a:r>
              <a:rPr lang="nl-NL" dirty="0"/>
              <a:t> on </a:t>
            </a:r>
            <a:r>
              <a:rPr lang="nl-NL" dirty="0" err="1"/>
              <a:t>Shelf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393009" y="4448200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Glacial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9D834E-9AA4-ADFC-06B7-B8421BA3998B}"/>
              </a:ext>
            </a:extLst>
          </p:cNvPr>
          <p:cNvSpPr txBox="1"/>
          <p:nvPr/>
        </p:nvSpPr>
        <p:spPr>
          <a:xfrm>
            <a:off x="3526971" y="3152001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Density</a:t>
            </a:r>
            <a:r>
              <a:rPr lang="nl-NL" dirty="0"/>
              <a:t> (T, S)</a:t>
            </a:r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49E034FC-FBC6-0456-8EAF-149C89B14A15}"/>
              </a:ext>
            </a:extLst>
          </p:cNvPr>
          <p:cNvSpPr/>
          <p:nvPr/>
        </p:nvSpPr>
        <p:spPr>
          <a:xfrm>
            <a:off x="7010399" y="2254095"/>
            <a:ext cx="348267" cy="897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F5F4DA23-3E39-C1EA-5884-6ADB4E419D72}"/>
              </a:ext>
            </a:extLst>
          </p:cNvPr>
          <p:cNvSpPr/>
          <p:nvPr/>
        </p:nvSpPr>
        <p:spPr>
          <a:xfrm rot="2064025">
            <a:off x="6689941" y="3615020"/>
            <a:ext cx="331719" cy="139599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 rot="5967375">
            <a:off x="3626404" y="4109490"/>
            <a:ext cx="364375" cy="174630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: omlaag 12">
            <a:extLst>
              <a:ext uri="{FF2B5EF4-FFF2-40B4-BE49-F238E27FC236}">
                <a16:creationId xmlns:a16="http://schemas.microsoft.com/office/drawing/2014/main" id="{F41AC70D-EAA5-5B20-8B1E-54242BBA16F9}"/>
              </a:ext>
            </a:extLst>
          </p:cNvPr>
          <p:cNvSpPr/>
          <p:nvPr/>
        </p:nvSpPr>
        <p:spPr>
          <a:xfrm rot="14024686">
            <a:off x="2917034" y="3409585"/>
            <a:ext cx="457706" cy="1073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2CD178A4-044B-4195-FC34-CCE7A60048E0}"/>
              </a:ext>
            </a:extLst>
          </p:cNvPr>
          <p:cNvSpPr/>
          <p:nvPr/>
        </p:nvSpPr>
        <p:spPr>
          <a:xfrm rot="16625865">
            <a:off x="5514093" y="2777028"/>
            <a:ext cx="307524" cy="1073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EB22547-9C0F-0D24-2979-FFA6686E353C}"/>
              </a:ext>
            </a:extLst>
          </p:cNvPr>
          <p:cNvSpPr/>
          <p:nvPr/>
        </p:nvSpPr>
        <p:spPr>
          <a:xfrm rot="8579297">
            <a:off x="4746668" y="3696654"/>
            <a:ext cx="457706" cy="107336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EC5FA2E-523F-E645-F67A-0EC0214E5D9C}"/>
              </a:ext>
            </a:extLst>
          </p:cNvPr>
          <p:cNvSpPr txBox="1"/>
          <p:nvPr/>
        </p:nvSpPr>
        <p:spPr>
          <a:xfrm>
            <a:off x="2184213" y="800069"/>
            <a:ext cx="189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Air </a:t>
            </a:r>
            <a:r>
              <a:rPr lang="nl-NL" dirty="0" err="1"/>
              <a:t>temperature</a:t>
            </a:r>
            <a:r>
              <a:rPr lang="nl-NL" dirty="0"/>
              <a:t>, </a:t>
            </a:r>
            <a:r>
              <a:rPr lang="nl-NL" dirty="0" err="1"/>
              <a:t>radiation</a:t>
            </a:r>
            <a:endParaRPr lang="nl-NL" dirty="0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8344FAF4-5A38-D36D-D536-AFF346BA09E0}"/>
              </a:ext>
            </a:extLst>
          </p:cNvPr>
          <p:cNvSpPr/>
          <p:nvPr/>
        </p:nvSpPr>
        <p:spPr>
          <a:xfrm rot="1522624">
            <a:off x="2494442" y="1621171"/>
            <a:ext cx="291360" cy="605184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8AFF95C5-CF85-3CC7-06B2-FFBBC61F2611}"/>
              </a:ext>
            </a:extLst>
          </p:cNvPr>
          <p:cNvSpPr txBox="1"/>
          <p:nvPr/>
        </p:nvSpPr>
        <p:spPr>
          <a:xfrm>
            <a:off x="2174735" y="2208085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Sea Ice</a:t>
            </a:r>
          </a:p>
        </p:txBody>
      </p:sp>
      <p:sp>
        <p:nvSpPr>
          <p:cNvPr id="21" name="Pijl: omlaag 20">
            <a:extLst>
              <a:ext uri="{FF2B5EF4-FFF2-40B4-BE49-F238E27FC236}">
                <a16:creationId xmlns:a16="http://schemas.microsoft.com/office/drawing/2014/main" id="{D97223F7-9257-CBA0-C6A7-450ACF84C7DA}"/>
              </a:ext>
            </a:extLst>
          </p:cNvPr>
          <p:cNvSpPr/>
          <p:nvPr/>
        </p:nvSpPr>
        <p:spPr>
          <a:xfrm rot="4785534" flipH="1">
            <a:off x="4449416" y="646994"/>
            <a:ext cx="375795" cy="2896707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omlaag 21">
            <a:extLst>
              <a:ext uri="{FF2B5EF4-FFF2-40B4-BE49-F238E27FC236}">
                <a16:creationId xmlns:a16="http://schemas.microsoft.com/office/drawing/2014/main" id="{EE8B2E70-B6C6-F4AA-85BE-8DFCDB90BDAF}"/>
              </a:ext>
            </a:extLst>
          </p:cNvPr>
          <p:cNvSpPr/>
          <p:nvPr/>
        </p:nvSpPr>
        <p:spPr>
          <a:xfrm rot="18112545">
            <a:off x="3201388" y="2552208"/>
            <a:ext cx="311871" cy="717349"/>
          </a:xfrm>
          <a:prstGeom prst="downArrow">
            <a:avLst>
              <a:gd name="adj1" fmla="val 4681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gekromd omlaag 23">
            <a:extLst>
              <a:ext uri="{FF2B5EF4-FFF2-40B4-BE49-F238E27FC236}">
                <a16:creationId xmlns:a16="http://schemas.microsoft.com/office/drawing/2014/main" id="{4983510F-7B2D-5429-8769-9C5B9A9507E4}"/>
              </a:ext>
            </a:extLst>
          </p:cNvPr>
          <p:cNvSpPr/>
          <p:nvPr/>
        </p:nvSpPr>
        <p:spPr>
          <a:xfrm rot="14021174">
            <a:off x="-186274" y="3435664"/>
            <a:ext cx="4590707" cy="3276144"/>
          </a:xfrm>
          <a:prstGeom prst="curvedDownArrow">
            <a:avLst>
              <a:gd name="adj1" fmla="val 6426"/>
              <a:gd name="adj2" fmla="val 17947"/>
              <a:gd name="adj3" fmla="val 22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" name="Pijl: gekromd omlaag 24">
            <a:extLst>
              <a:ext uri="{FF2B5EF4-FFF2-40B4-BE49-F238E27FC236}">
                <a16:creationId xmlns:a16="http://schemas.microsoft.com/office/drawing/2014/main" id="{C30C6B9B-D10D-33ED-0B1D-227487DCE6FA}"/>
              </a:ext>
            </a:extLst>
          </p:cNvPr>
          <p:cNvSpPr/>
          <p:nvPr/>
        </p:nvSpPr>
        <p:spPr>
          <a:xfrm rot="3637023">
            <a:off x="3565027" y="1654328"/>
            <a:ext cx="1627887" cy="6391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AAF5F705-FB7F-288C-90A3-A8BDBF17234F}"/>
              </a:ext>
            </a:extLst>
          </p:cNvPr>
          <p:cNvSpPr txBox="1"/>
          <p:nvPr/>
        </p:nvSpPr>
        <p:spPr>
          <a:xfrm>
            <a:off x="8882742" y="1567585"/>
            <a:ext cx="2917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Option 2:</a:t>
            </a:r>
          </a:p>
          <a:p>
            <a:r>
              <a:rPr lang="nl-NL" sz="2800" dirty="0"/>
              <a:t>‘It’s </a:t>
            </a:r>
            <a:r>
              <a:rPr lang="nl-NL" sz="2800" dirty="0" err="1"/>
              <a:t>complicated</a:t>
            </a:r>
            <a:r>
              <a:rPr lang="nl-NL" sz="2800" dirty="0"/>
              <a:t>…’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8B68824-0292-553A-9CF5-9BEBF2F0317B}"/>
              </a:ext>
            </a:extLst>
          </p:cNvPr>
          <p:cNvSpPr txBox="1"/>
          <p:nvPr/>
        </p:nvSpPr>
        <p:spPr>
          <a:xfrm>
            <a:off x="9188485" y="5285967"/>
            <a:ext cx="2611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Switching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baroclinic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barotropic</a:t>
            </a:r>
            <a:r>
              <a:rPr lang="nl-NL" dirty="0"/>
              <a:t> effect?</a:t>
            </a:r>
          </a:p>
        </p:txBody>
      </p:sp>
    </p:spTree>
    <p:extLst>
      <p:ext uri="{BB962C8B-B14F-4D97-AF65-F5344CB8AC3E}">
        <p14:creationId xmlns:p14="http://schemas.microsoft.com/office/powerpoint/2010/main" val="413700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658C6-10B1-BD6D-2C76-16DE37EF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Evidence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Option 1</a:t>
            </a:r>
          </a:p>
        </p:txBody>
      </p:sp>
    </p:spTree>
    <p:extLst>
      <p:ext uri="{BB962C8B-B14F-4D97-AF65-F5344CB8AC3E}">
        <p14:creationId xmlns:p14="http://schemas.microsoft.com/office/powerpoint/2010/main" val="89851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81CD9B0-CCD7-7C58-939C-2EA56EB9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5397"/>
            <a:ext cx="55911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EF2E1888-7C6D-D99E-CCC3-6E242B6C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36" y="3681793"/>
            <a:ext cx="5298933" cy="300313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625AD3-9F50-FE58-355A-38A5CC2B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8" y="173071"/>
            <a:ext cx="5554174" cy="31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p&#10;&#10;Description automatically generated">
            <a:extLst>
              <a:ext uri="{FF2B5EF4-FFF2-40B4-BE49-F238E27FC236}">
                <a16:creationId xmlns:a16="http://schemas.microsoft.com/office/drawing/2014/main" id="{5E0B3C56-676A-DA76-89FA-AB64C416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55" y="430698"/>
            <a:ext cx="5440545" cy="28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AD3B9-7B69-6172-CB38-1C7C894C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Surface Stress </a:t>
            </a:r>
            <a:r>
              <a:rPr lang="nl-NL" dirty="0" err="1"/>
              <a:t>Curl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288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34D57-7599-1649-D887-09A7703E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325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0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0D9706-0236-108F-A2FD-CB8F1175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4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AAD8963-0A08-22DE-253E-02AD7710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32" y="3727546"/>
            <a:ext cx="4934315" cy="28603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1AB1989-3FE0-9181-58B3-0CB3F7B7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1592" y="3796440"/>
            <a:ext cx="5481624" cy="314323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FE9DE56-B9C6-28F0-6FCE-22E4836DA61C}"/>
              </a:ext>
            </a:extLst>
          </p:cNvPr>
          <p:cNvSpPr txBox="1"/>
          <p:nvPr/>
        </p:nvSpPr>
        <p:spPr>
          <a:xfrm>
            <a:off x="10029222" y="1928016"/>
            <a:ext cx="200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Kimura</a:t>
            </a:r>
            <a:r>
              <a:rPr lang="nl-NL" dirty="0"/>
              <a:t> et al., 2017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CEB2AAC-8271-0636-17CC-E7DDD01E5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032" y="985229"/>
            <a:ext cx="4847482" cy="262423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EDD1AF-BB66-99D2-C092-590BCC151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4" t="9514" r="45955" b="10555"/>
          <a:stretch/>
        </p:blipFill>
        <p:spPr bwMode="auto">
          <a:xfrm>
            <a:off x="159807" y="898102"/>
            <a:ext cx="4599214" cy="262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A8A32B4-5CF1-43B5-D80D-2AB16500FAF7}"/>
              </a:ext>
            </a:extLst>
          </p:cNvPr>
          <p:cNvSpPr txBox="1"/>
          <p:nvPr/>
        </p:nvSpPr>
        <p:spPr>
          <a:xfrm>
            <a:off x="90858" y="96730"/>
            <a:ext cx="7532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/>
              <a:t>Reinventing</a:t>
            </a:r>
            <a:r>
              <a:rPr lang="nl-NL" sz="4000" b="1" dirty="0"/>
              <a:t> </a:t>
            </a:r>
            <a:r>
              <a:rPr lang="nl-NL" sz="4000" b="1" dirty="0" err="1"/>
              <a:t>the</a:t>
            </a:r>
            <a:r>
              <a:rPr lang="nl-NL" sz="4000" b="1" dirty="0"/>
              <a:t> </a:t>
            </a:r>
            <a:r>
              <a:rPr lang="nl-NL" sz="4000" b="1" dirty="0" err="1"/>
              <a:t>wheel</a:t>
            </a:r>
            <a:r>
              <a:rPr lang="nl-NL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368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8000920-3AEF-C5F9-C219-6020E0BA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4" y="439360"/>
            <a:ext cx="11525572" cy="5979277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8A7CDB4D-EC24-EC94-7C9D-C7409CDE7055}"/>
              </a:ext>
            </a:extLst>
          </p:cNvPr>
          <p:cNvSpPr/>
          <p:nvPr/>
        </p:nvSpPr>
        <p:spPr>
          <a:xfrm>
            <a:off x="333214" y="2582333"/>
            <a:ext cx="440266" cy="20912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6693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981</Words>
  <Application>Microsoft Office PowerPoint</Application>
  <PresentationFormat>Breedbeeld</PresentationFormat>
  <Paragraphs>135</Paragraphs>
  <Slides>46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Kantoorthema</vt:lpstr>
      <vt:lpstr>Stressed out</vt:lpstr>
      <vt:lpstr>Content</vt:lpstr>
      <vt:lpstr>Recap: Ensemble Mean</vt:lpstr>
      <vt:lpstr>PowerPoint-presentatie</vt:lpstr>
      <vt:lpstr>Surface Stress Curl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Subconclusion</vt:lpstr>
      <vt:lpstr>Mechanisms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Subconclusion</vt:lpstr>
      <vt:lpstr>The 1940s and the Relationship with the IPO</vt:lpstr>
      <vt:lpstr>PowerPoint-presentatie</vt:lpstr>
      <vt:lpstr>The 1940s:  Why is there no peak?</vt:lpstr>
      <vt:lpstr>Option 1: It is in the sea ice stress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Subconclusion</vt:lpstr>
      <vt:lpstr>Conclusion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Some conclusions</vt:lpstr>
      <vt:lpstr>What to add next</vt:lpstr>
      <vt:lpstr>Proposed Mechanisms</vt:lpstr>
      <vt:lpstr>Proposed Mechanisms</vt:lpstr>
      <vt:lpstr>Evidence for Option 1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Shelf Density</dc:title>
  <dc:creator>Janzing, G.W. (Joren)</dc:creator>
  <cp:lastModifiedBy>Janzing, G.W. (Joren)</cp:lastModifiedBy>
  <cp:revision>25</cp:revision>
  <dcterms:created xsi:type="dcterms:W3CDTF">2022-05-10T12:15:29Z</dcterms:created>
  <dcterms:modified xsi:type="dcterms:W3CDTF">2022-05-18T13:55:51Z</dcterms:modified>
</cp:coreProperties>
</file>